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avi" ContentType="video/avi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4" r:id="rId3"/>
    <p:sldId id="268" r:id="rId5"/>
    <p:sldId id="271" r:id="rId6"/>
    <p:sldId id="272" r:id="rId7"/>
    <p:sldId id="270" r:id="rId8"/>
    <p:sldId id="275" r:id="rId9"/>
    <p:sldId id="261" r:id="rId10"/>
    <p:sldId id="265" r:id="rId1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8E46"/>
    <a:srgbClr val="5A4A57"/>
    <a:srgbClr val="680B6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06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2C534-A24D-4E4C-9B0A-23435E405B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57AF0-C628-48EF-A5CB-2B4A975AEF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88397-8E2D-4332-A847-2A62999D5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57AF0-C628-48EF-A5CB-2B4A975AEF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57AF0-C628-48EF-A5CB-2B4A975AEF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57AF0-C628-48EF-A5CB-2B4A975AEF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57AF0-C628-48EF-A5CB-2B4A975AEF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57AF0-C628-48EF-A5CB-2B4A975AEF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57AF0-C628-48EF-A5CB-2B4A975AEF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PDO</a:t>
            </a:r>
            <a:r>
              <a:rPr lang="zh-CN" altLang="en-US" dirty="0"/>
              <a:t>与</a:t>
            </a:r>
            <a:r>
              <a:rPr lang="en-US" altLang="zh-CN" dirty="0"/>
              <a:t>AMO</a:t>
            </a:r>
            <a:r>
              <a:rPr lang="zh-CN" altLang="en-US" dirty="0"/>
              <a:t>对东亚夏季气候年代际变率影响的相互调制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88397-8E2D-4332-A847-2A62999D5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03F-8D36-43F3-8B73-710569A81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E83E-69C5-4472-80D8-F187F4D17A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03F-8D36-43F3-8B73-710569A81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E83E-69C5-4472-80D8-F187F4D17A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03F-8D36-43F3-8B73-710569A81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E83E-69C5-4472-80D8-F187F4D17A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03F-8D36-43F3-8B73-710569A81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E83E-69C5-4472-80D8-F187F4D17A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03F-8D36-43F3-8B73-710569A81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E83E-69C5-4472-80D8-F187F4D17A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03F-8D36-43F3-8B73-710569A81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E83E-69C5-4472-80D8-F187F4D17A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03F-8D36-43F3-8B73-710569A81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E83E-69C5-4472-80D8-F187F4D17A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03F-8D36-43F3-8B73-710569A81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E83E-69C5-4472-80D8-F187F4D17A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03F-8D36-43F3-8B73-710569A81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E83E-69C5-4472-80D8-F187F4D17A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03F-8D36-43F3-8B73-710569A81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E83E-69C5-4472-80D8-F187F4D17A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03F-8D36-43F3-8B73-710569A81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E83E-69C5-4472-80D8-F187F4D17A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A603F-8D36-43F3-8B73-710569A81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4E83E-69C5-4472-80D8-F187F4D17A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GIF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media" Target="../media/media1.avi"/><Relationship Id="rId3" Type="http://schemas.openxmlformats.org/officeDocument/2006/relationships/video" Target="../media/media1.avi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GIF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649414"/>
            <a:ext cx="2991775" cy="379917"/>
          </a:xfrm>
          <a:prstGeom prst="rect">
            <a:avLst/>
          </a:prstGeom>
          <a:gradFill flip="none" rotWithShape="1">
            <a:gsLst>
              <a:gs pos="0">
                <a:srgbClr val="680B68">
                  <a:tint val="66000"/>
                  <a:satMod val="160000"/>
                </a:srgbClr>
              </a:gs>
              <a:gs pos="41000">
                <a:srgbClr val="D4B974"/>
              </a:gs>
              <a:gs pos="0">
                <a:schemeClr val="accent4">
                  <a:lumMod val="75000"/>
                </a:schemeClr>
              </a:gs>
              <a:gs pos="100000">
                <a:srgbClr val="680B68">
                  <a:tint val="23500"/>
                  <a:satMod val="160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4350" y="1344831"/>
            <a:ext cx="8115300" cy="2387600"/>
          </a:xfrm>
        </p:spPr>
        <p:txBody>
          <a:bodyPr>
            <a:noAutofit/>
          </a:bodyPr>
          <a:lstStyle/>
          <a:p>
            <a:r>
              <a:rPr lang="en-US" altLang="zh-CN" sz="4000" b="1" i="1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《</a:t>
            </a:r>
            <a:r>
              <a:rPr lang="zh-CN" altLang="en-US" sz="4000" b="1" i="1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数值天气预报</a:t>
            </a:r>
            <a:r>
              <a:rPr lang="en-US" altLang="zh-CN" sz="4000" b="1" i="1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》•</a:t>
            </a:r>
            <a:r>
              <a:rPr lang="zh-CN" altLang="en-US" sz="3600" i="1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上机实验</a:t>
            </a:r>
            <a:br>
              <a:rPr lang="en-US" altLang="zh-CN" sz="4000" b="1" i="1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</a:br>
            <a:r>
              <a:rPr lang="en-US" altLang="zh-CN" sz="4000" b="1" i="1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Numerical Weather Prediction</a:t>
            </a:r>
            <a:br>
              <a:rPr lang="en-US" altLang="zh-CN" sz="2800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</a:br>
            <a:r>
              <a:rPr lang="en-US" altLang="zh-CN" sz="36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Laboratory</a:t>
            </a:r>
            <a:endParaRPr lang="zh-CN" altLang="en-US" sz="36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4265831"/>
            <a:ext cx="6858000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谢卫宏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吴佳根</a:t>
            </a:r>
            <a:br>
              <a:rPr lang="zh-CN" altLang="zh-CN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</a:br>
            <a:endParaRPr lang="zh-CN" altLang="en-US" sz="2000" dirty="0">
              <a:solidFill>
                <a:schemeClr val="bg2">
                  <a:lumMod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33475" y="4966505"/>
            <a:ext cx="6867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School of Atmospheric Sciences, Nanjing University</a:t>
            </a:r>
            <a:endParaRPr lang="en-US" altLang="zh-CN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  <a:p>
            <a:pPr algn="ctr"/>
            <a:r>
              <a:rPr lang="en-US" altLang="zh-CN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Nanjing, China, 210023</a:t>
            </a:r>
            <a:endParaRPr lang="zh-CN" altLang="en-US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725" y="400604"/>
            <a:ext cx="911750" cy="911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66" y="137270"/>
            <a:ext cx="1881723" cy="188172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34470" y="6385245"/>
            <a:ext cx="199279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2025-03-24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49414"/>
            <a:ext cx="2991775" cy="379917"/>
          </a:xfrm>
          <a:prstGeom prst="rect">
            <a:avLst/>
          </a:prstGeom>
          <a:gradFill flip="none" rotWithShape="1">
            <a:gsLst>
              <a:gs pos="0">
                <a:srgbClr val="680B68">
                  <a:tint val="66000"/>
                  <a:satMod val="160000"/>
                </a:srgbClr>
              </a:gs>
              <a:gs pos="41000">
                <a:srgbClr val="D4B974"/>
              </a:gs>
              <a:gs pos="0">
                <a:schemeClr val="accent4">
                  <a:lumMod val="75000"/>
                </a:schemeClr>
              </a:gs>
              <a:gs pos="100000">
                <a:srgbClr val="680B68">
                  <a:tint val="23500"/>
                  <a:satMod val="160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725" y="400604"/>
            <a:ext cx="911750" cy="9117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7300" y="193697"/>
            <a:ext cx="78867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上机实习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55094" y="1825624"/>
                <a:ext cx="7847462" cy="5032376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/>
                  <a:t>一维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线性平流</a:t>
                </a:r>
                <a:r>
                  <a:rPr lang="zh-CN" altLang="en-US" sz="2400" b="1" dirty="0"/>
                  <a:t>方程</a:t>
                </a:r>
                <a:endParaRPr lang="en-US" altLang="zh-CN" sz="24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400" i="1" dirty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/>
                  <a:t>有数值解</a:t>
                </a:r>
                <a:endParaRPr lang="en-US" altLang="zh-CN" sz="24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𝑐𝑛</m:t>
                                  </m:r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/>
                  <a:t>设有一个闭合圈，将其等分为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360</m:t>
                    </m:r>
                  </m:oMath>
                </a14:m>
                <a:r>
                  <a:rPr lang="zh-CN" altLang="en-US" sz="2400" b="1" dirty="0"/>
                  <a:t>份，即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360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/>
                  <a:t>现在给定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初始条件</a:t>
                </a:r>
                <a:endPara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400" b="1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2400" b="0" dirty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/>
                  <a:t>所以，则当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b="1" dirty="0"/>
                  <a:t>时，有</a:t>
                </a:r>
                <a:endParaRPr lang="en-US" altLang="zh-CN" sz="2400" b="1" dirty="0"/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/>
                  <a:t>那么在初始时刻，在这个闭合的圈上面有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2400" b="1" dirty="0"/>
                  <a:t>个完整的波型，即类似冬季时候的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2400" b="1" dirty="0"/>
                  <a:t>槽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2400" b="1" dirty="0"/>
                  <a:t>脊。</a:t>
                </a:r>
                <a:endParaRPr lang="en-US" altLang="zh-CN" sz="2400" b="1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094" y="1825624"/>
                <a:ext cx="7847462" cy="5032376"/>
              </a:xfrm>
              <a:blipFill rotWithShape="1">
                <a:blip r:embed="rId2"/>
                <a:stretch>
                  <a:fillRect l="-5" t="-13" r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6597768" y="4759506"/>
                <a:ext cx="2422407" cy="646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注意：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</a:rPr>
                  <a:t>为角度，不是弧度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768" y="4759506"/>
                <a:ext cx="2422407" cy="646330"/>
              </a:xfrm>
              <a:prstGeom prst="rect">
                <a:avLst/>
              </a:prstGeom>
              <a:blipFill rotWithShape="1">
                <a:blip r:embed="rId3"/>
                <a:stretch>
                  <a:fillRect l="-215" t="-814" r="-183" b="-6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49414"/>
            <a:ext cx="2991775" cy="379917"/>
          </a:xfrm>
          <a:prstGeom prst="rect">
            <a:avLst/>
          </a:prstGeom>
          <a:gradFill flip="none" rotWithShape="1">
            <a:gsLst>
              <a:gs pos="0">
                <a:srgbClr val="680B68">
                  <a:tint val="66000"/>
                  <a:satMod val="160000"/>
                </a:srgbClr>
              </a:gs>
              <a:gs pos="41000">
                <a:srgbClr val="D4B974"/>
              </a:gs>
              <a:gs pos="0">
                <a:schemeClr val="accent4">
                  <a:lumMod val="75000"/>
                </a:schemeClr>
              </a:gs>
              <a:gs pos="100000">
                <a:srgbClr val="680B68">
                  <a:tint val="23500"/>
                  <a:satMod val="160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725" y="400604"/>
            <a:ext cx="911750" cy="9117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55093" y="1825624"/>
                <a:ext cx="7861109" cy="5032376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600" b="1" dirty="0"/>
                  <a:t>现在我们利用</a:t>
                </a:r>
                <a:r>
                  <a:rPr lang="zh-CN" altLang="en-US" sz="2600" b="1" dirty="0">
                    <a:solidFill>
                      <a:srgbClr val="FF0000"/>
                    </a:solidFill>
                  </a:rPr>
                  <a:t>中央差</a:t>
                </a:r>
                <a:r>
                  <a:rPr lang="zh-CN" altLang="en-US" sz="2600" b="1" dirty="0"/>
                  <a:t>的方法</a:t>
                </a:r>
                <a:endParaRPr lang="en-US" altLang="zh-CN" sz="2600" b="1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altLang="zh-CN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1800" i="1" dirty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600" b="1" dirty="0"/>
                  <a:t>求出后面时刻这些波的变化。</a:t>
                </a:r>
                <a:endParaRPr lang="en-US" altLang="zh-CN" sz="2600" b="0" dirty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600" b="1" dirty="0"/>
                  <a:t> </a:t>
                </a:r>
                <a:r>
                  <a:rPr lang="zh-CN" altLang="en-US" sz="2600" b="1" dirty="0">
                    <a:solidFill>
                      <a:srgbClr val="FF0000"/>
                    </a:solidFill>
                  </a:rPr>
                  <a:t>注意：</a:t>
                </a:r>
                <a:r>
                  <a:rPr lang="zh-CN" altLang="en-US" sz="2600" b="1" dirty="0"/>
                  <a:t>时间中央差需要两个时间面（层）</a:t>
                </a:r>
                <a:endParaRPr lang="en-US" altLang="zh-CN" sz="2600" b="1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2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altLang="zh-CN" sz="2600" b="0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600" dirty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600" b="1" dirty="0"/>
                  <a:t>实际使用时，两者结合即用</a:t>
                </a:r>
                <a:r>
                  <a:rPr lang="zh-CN" altLang="en-US" sz="2600" b="1" dirty="0">
                    <a:solidFill>
                      <a:srgbClr val="FF0000"/>
                    </a:solidFill>
                  </a:rPr>
                  <a:t>时间前差起步</a:t>
                </a:r>
                <a:r>
                  <a:rPr lang="zh-CN" altLang="en-US" sz="2600" b="1" dirty="0"/>
                  <a:t>，再用</a:t>
                </a:r>
                <a:r>
                  <a:rPr lang="zh-CN" altLang="en-US" sz="2600" b="1" dirty="0">
                    <a:solidFill>
                      <a:srgbClr val="FF0000"/>
                    </a:solidFill>
                  </a:rPr>
                  <a:t>时间中央差</a:t>
                </a:r>
                <a:r>
                  <a:rPr lang="zh-CN" altLang="en-US" sz="2600" b="1" dirty="0"/>
                  <a:t>求解。</a:t>
                </a:r>
                <a:endParaRPr lang="en-US" altLang="zh-CN" sz="2600" b="1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093" y="1825624"/>
                <a:ext cx="7861109" cy="5032376"/>
              </a:xfrm>
              <a:blipFill rotWithShape="1">
                <a:blip r:embed="rId2"/>
                <a:stretch>
                  <a:fillRect l="-5" t="-13" r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46389" y="3383199"/>
            <a:ext cx="31194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为什么要利用中央差的方法？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257300" y="193697"/>
            <a:ext cx="78867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上机实习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49414"/>
            <a:ext cx="2991775" cy="379917"/>
          </a:xfrm>
          <a:prstGeom prst="rect">
            <a:avLst/>
          </a:prstGeom>
          <a:gradFill flip="none" rotWithShape="1">
            <a:gsLst>
              <a:gs pos="0">
                <a:srgbClr val="680B68">
                  <a:tint val="66000"/>
                  <a:satMod val="160000"/>
                </a:srgbClr>
              </a:gs>
              <a:gs pos="41000">
                <a:srgbClr val="D4B974"/>
              </a:gs>
              <a:gs pos="0">
                <a:schemeClr val="accent4">
                  <a:lumMod val="75000"/>
                </a:schemeClr>
              </a:gs>
              <a:gs pos="100000">
                <a:srgbClr val="680B68">
                  <a:tint val="23500"/>
                  <a:satMod val="160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725" y="400604"/>
            <a:ext cx="911750" cy="9117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55093" y="1825624"/>
                <a:ext cx="7861109" cy="50323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/>
                  <a:t>计算两种情形：</a:t>
                </a:r>
                <a:endParaRPr lang="en-US" altLang="zh-CN" sz="2400" dirty="0"/>
              </a:p>
              <a:p>
                <a:pPr marL="457200" indent="-457200">
                  <a:lnSpc>
                    <a:spcPct val="100000"/>
                  </a:lnSpc>
                  <a:buFont typeface="+mj-ea"/>
                  <a:buAutoNum type="circleNumDbPlain"/>
                </a:pP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400</m:t>
                    </m:r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b="1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400" b="1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400" b="1" dirty="0"/>
                  <a:t>，求解在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300</a:t>
                </a:r>
                <a:r>
                  <a:rPr lang="zh-CN" altLang="en-US" sz="2400" b="1" dirty="0"/>
                  <a:t>个时间步长的时间段内，在每个时间点时，在这个闭合圈上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360</a:t>
                </a:r>
                <a:r>
                  <a:rPr lang="zh-CN" altLang="en-US" sz="2400" b="1" dirty="0"/>
                  <a:t>个格点的速度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/>
                  <a:t>。</a:t>
                </a:r>
                <a:endParaRPr lang="en-US" altLang="zh-CN" sz="2400" b="1" dirty="0"/>
              </a:p>
              <a:p>
                <a:pPr marL="457200" indent="-457200">
                  <a:lnSpc>
                    <a:spcPct val="100000"/>
                  </a:lnSpc>
                  <a:buFont typeface="+mj-ea"/>
                  <a:buAutoNum type="circleNumDbPlain"/>
                </a:pPr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400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b="1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400" b="1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210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400" b="1" dirty="0"/>
                  <a:t>，要求同上。</a:t>
                </a:r>
                <a:endParaRPr lang="en-US" altLang="zh-CN" sz="2400" b="1" dirty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zh-CN" sz="2400" b="1" dirty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/>
                  <a:t>用画图软件画出上面两题的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/>
                  <a:t>随时间的变化，并讨论结果</a:t>
                </a:r>
                <a:r>
                  <a:rPr lang="zh-CN" altLang="en-US" sz="2000" dirty="0"/>
                  <a:t>（体会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线性计算稳定性</a:t>
                </a:r>
                <a:r>
                  <a:rPr lang="zh-CN" altLang="en-US" sz="2000" dirty="0"/>
                  <a:t>和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CFL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条件</a:t>
                </a:r>
                <a:r>
                  <a:rPr lang="zh-CN" altLang="en-US" sz="2000" dirty="0"/>
                  <a:t>）</a:t>
                </a:r>
                <a:r>
                  <a:rPr lang="zh-CN" altLang="en-US" sz="2400" b="1" dirty="0"/>
                  <a:t>。</a:t>
                </a:r>
                <a:endParaRPr lang="zh-CN" altLang="en-US" sz="2400" b="1" dirty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zh-CN" sz="1800" i="1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093" y="1825624"/>
                <a:ext cx="7861109" cy="5032376"/>
              </a:xfrm>
              <a:blipFill rotWithShape="1">
                <a:blip r:embed="rId2"/>
                <a:stretch>
                  <a:fillRect l="-5" t="-13" r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517106" y="1862245"/>
            <a:ext cx="2665330" cy="375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两种情形的区别在哪里？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257300" y="193697"/>
            <a:ext cx="78867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上机实习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4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8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0" y="649414"/>
            <a:ext cx="2991775" cy="379917"/>
          </a:xfrm>
          <a:prstGeom prst="rect">
            <a:avLst/>
          </a:prstGeom>
          <a:gradFill flip="none" rotWithShape="1">
            <a:gsLst>
              <a:gs pos="0">
                <a:srgbClr val="680B68">
                  <a:tint val="66000"/>
                  <a:satMod val="160000"/>
                </a:srgbClr>
              </a:gs>
              <a:gs pos="41000">
                <a:srgbClr val="D4B974"/>
              </a:gs>
              <a:gs pos="0">
                <a:schemeClr val="accent4">
                  <a:lumMod val="75000"/>
                </a:schemeClr>
              </a:gs>
              <a:gs pos="100000">
                <a:srgbClr val="680B68">
                  <a:tint val="23500"/>
                  <a:satMod val="160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725" y="400604"/>
            <a:ext cx="911750" cy="911750"/>
          </a:xfrm>
          <a:prstGeom prst="rect">
            <a:avLst/>
          </a:prstGeom>
        </p:spPr>
      </p:pic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以第一种情形为例：</a:t>
            </a:r>
            <a:endParaRPr lang="zh-CN" altLang="en-US" sz="1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481867"/>
            <a:ext cx="4572000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68" y="2481867"/>
            <a:ext cx="4570732" cy="3429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3560423" y="3980923"/>
                <a:ext cx="2023150" cy="43088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𝐸𝑥𝑎𝑚𝑝𝑙𝑒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23" y="3980923"/>
                <a:ext cx="2023150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501" t="-2236" r="-470" b="-2103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1257300" y="193697"/>
            <a:ext cx="78867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上机实习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2"/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zh-CN" altLang="en-US" sz="1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3560422" y="5954053"/>
                <a:ext cx="2023150" cy="43088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𝐸𝑥𝑎𝑚𝑝𝑙𝑒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22" y="5954053"/>
                <a:ext cx="2023150" cy="430887"/>
              </a:xfrm>
              <a:prstGeom prst="rect">
                <a:avLst/>
              </a:prstGeom>
              <a:blipFill rotWithShape="1">
                <a:blip r:embed="rId1"/>
                <a:stretch>
                  <a:fillRect l="-501" t="-2279" r="-470" b="-2207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内容占位符 2"/>
          <p:cNvSpPr>
            <a:spLocks noGrp="1"/>
          </p:cNvSpPr>
          <p:nvPr>
            <p:ph idx="1"/>
          </p:nvPr>
        </p:nvSpPr>
        <p:spPr>
          <a:xfrm>
            <a:off x="628650" y="1474572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以第一种情形为例：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4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8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413459"/>
            <a:ext cx="7457090" cy="379917"/>
          </a:xfrm>
          <a:prstGeom prst="rect">
            <a:avLst/>
          </a:prstGeom>
          <a:gradFill flip="none" rotWithShape="1">
            <a:gsLst>
              <a:gs pos="0">
                <a:srgbClr val="680B68">
                  <a:tint val="66000"/>
                  <a:satMod val="160000"/>
                </a:srgbClr>
              </a:gs>
              <a:gs pos="41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75000"/>
                </a:schemeClr>
              </a:gs>
              <a:gs pos="100000">
                <a:srgbClr val="680B68">
                  <a:tint val="23500"/>
                  <a:satMod val="160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725" y="164121"/>
            <a:ext cx="911750" cy="911750"/>
          </a:xfrm>
          <a:prstGeom prst="rect">
            <a:avLst/>
          </a:prstGeom>
        </p:spPr>
      </p:pic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1133475" y="-15111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作业要求</a:t>
            </a:r>
            <a:r>
              <a:rPr lang="en-US" altLang="zh-CN" sz="4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en-US" altLang="zh-CN" sz="2800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Hebrew" panose="02040503050201020203" pitchFamily="18" charset="-79"/>
                <a:ea typeface="Microsoft JhengHei UI" panose="020B0604030504040204" pitchFamily="34" charset="-120"/>
                <a:cs typeface="Adobe Hebrew" panose="02040503050201020203" pitchFamily="18" charset="-79"/>
              </a:rPr>
              <a:t>Requirements</a:t>
            </a:r>
            <a:endParaRPr lang="zh-CN" altLang="en-US" sz="3600" i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Microsoft JhengHei UI" panose="020B0604030504040204" pitchFamily="34" charset="-120"/>
              <a:cs typeface="Adobe Hebrew" panose="02040503050201020203" pitchFamily="18" charset="-79"/>
            </a:endParaRPr>
          </a:p>
        </p:txBody>
      </p:sp>
      <p:pic>
        <p:nvPicPr>
          <p:cNvPr id="23" name="homework3_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0678" y="2358105"/>
            <a:ext cx="3322637" cy="2620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62100"/>
            <a:ext cx="7886700" cy="4615180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作业请在</a:t>
            </a:r>
            <a:r>
              <a:rPr lang="zh-CN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两周内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CN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</a:t>
            </a:r>
            <a:r>
              <a:rPr lang="zh-CN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后上交到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教学立方</a:t>
            </a:r>
            <a:endParaRPr lang="en-US" altLang="zh-CN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zh-CN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夹命</a:t>
            </a:r>
            <a:r>
              <a:rPr lang="zh-CN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_homework3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</a:t>
            </a:r>
            <a:r>
              <a:rPr lang="zh-CN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内应包括“源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上机报告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(word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，结果和分析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6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独立完成</a:t>
            </a:r>
            <a:r>
              <a:rPr lang="zh-CN" altLang="en-US" sz="26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，请勿抄袭</a:t>
            </a:r>
            <a:endParaRPr lang="zh-CN" altLang="zh-CN" sz="2600" b="1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49414"/>
            <a:ext cx="2991775" cy="379917"/>
          </a:xfrm>
          <a:prstGeom prst="rect">
            <a:avLst/>
          </a:prstGeom>
          <a:gradFill flip="none" rotWithShape="1">
            <a:gsLst>
              <a:gs pos="0">
                <a:srgbClr val="680B68">
                  <a:tint val="66000"/>
                  <a:satMod val="160000"/>
                </a:srgbClr>
              </a:gs>
              <a:gs pos="41000">
                <a:srgbClr val="D4B974"/>
              </a:gs>
              <a:gs pos="0">
                <a:schemeClr val="accent4">
                  <a:lumMod val="75000"/>
                </a:schemeClr>
              </a:gs>
              <a:gs pos="100000">
                <a:srgbClr val="680B68">
                  <a:tint val="23500"/>
                  <a:satMod val="160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725" y="400604"/>
            <a:ext cx="911750" cy="911750"/>
          </a:xfrm>
          <a:prstGeom prst="rect">
            <a:avLst/>
          </a:prstGeom>
        </p:spPr>
      </p:pic>
      <p:sp>
        <p:nvSpPr>
          <p:cNvPr id="2" name="标题 1"/>
          <p:cNvSpPr txBox="1"/>
          <p:nvPr/>
        </p:nvSpPr>
        <p:spPr>
          <a:xfrm>
            <a:off x="1257300" y="19369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上机实习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14351" y="2583539"/>
            <a:ext cx="7981580" cy="1242736"/>
          </a:xfrm>
          <a:prstGeom prst="rect">
            <a:avLst/>
          </a:prstGeom>
          <a:gradFill flip="none" rotWithShape="1">
            <a:gsLst>
              <a:gs pos="0">
                <a:srgbClr val="680B68">
                  <a:tint val="66000"/>
                  <a:satMod val="160000"/>
                </a:srgbClr>
              </a:gs>
              <a:gs pos="41000">
                <a:srgbClr val="D4B974"/>
              </a:gs>
              <a:gs pos="0">
                <a:schemeClr val="accent4">
                  <a:lumMod val="75000"/>
                </a:schemeClr>
              </a:gs>
              <a:gs pos="100000">
                <a:srgbClr val="680B68">
                  <a:tint val="23500"/>
                  <a:satMod val="16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4350" y="2760954"/>
            <a:ext cx="8115300" cy="873819"/>
          </a:xfrm>
        </p:spPr>
        <p:txBody>
          <a:bodyPr>
            <a:noAutofit/>
          </a:bodyPr>
          <a:lstStyle/>
          <a:p>
            <a:r>
              <a:rPr lang="en-US" altLang="zh-CN" sz="54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Thank You</a:t>
            </a:r>
            <a:r>
              <a:rPr lang="zh-CN" altLang="en-US" sz="54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！</a:t>
            </a:r>
            <a:endParaRPr lang="zh-CN" altLang="en-US" sz="48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431" y="258351"/>
            <a:ext cx="1722268" cy="17222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774" y="258351"/>
            <a:ext cx="1664570" cy="16645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TM04033923[[fn=深度]]</Template>
  <TotalTime>0</TotalTime>
  <Words>997</Words>
  <Application>WPS 演示</Application>
  <PresentationFormat>全屏显示(4:3)</PresentationFormat>
  <Paragraphs>69</Paragraphs>
  <Slides>8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Arial</vt:lpstr>
      <vt:lpstr>宋体</vt:lpstr>
      <vt:lpstr>Wingdings</vt:lpstr>
      <vt:lpstr>Comic Sans MS</vt:lpstr>
      <vt:lpstr>微软雅黑</vt:lpstr>
      <vt:lpstr>Cambria Math</vt:lpstr>
      <vt:lpstr>华文仿宋</vt:lpstr>
      <vt:lpstr>Adobe Hebrew</vt:lpstr>
      <vt:lpstr>DejaVu Math TeX Gyre</vt:lpstr>
      <vt:lpstr>Microsoft JhengHei UI</vt:lpstr>
      <vt:lpstr>Book Antiqua</vt:lpstr>
      <vt:lpstr>Calibri</vt:lpstr>
      <vt:lpstr>Arial Unicode MS</vt:lpstr>
      <vt:lpstr>Calibri Light</vt:lpstr>
      <vt:lpstr>Office 主题</vt:lpstr>
      <vt:lpstr>《数值天气预报》•上机实验 Numerical Weather Prediction Laboratory</vt:lpstr>
      <vt:lpstr>上机实习3</vt:lpstr>
      <vt:lpstr>上机实习3</vt:lpstr>
      <vt:lpstr>上机实习3</vt:lpstr>
      <vt:lpstr>上机实习3</vt:lpstr>
      <vt:lpstr>作业要求 Requirements</vt:lpstr>
      <vt:lpstr>PowerPoint 演示文稿</vt:lpstr>
      <vt:lpstr>Thank You！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数值天气预报 上机实验 Numerical Weather Prediction Laboratory</dc:title>
  <dc:creator>张志琦</dc:creator>
  <cp:lastModifiedBy>12138</cp:lastModifiedBy>
  <cp:revision>225</cp:revision>
  <dcterms:created xsi:type="dcterms:W3CDTF">2016-03-03T13:01:00Z</dcterms:created>
  <dcterms:modified xsi:type="dcterms:W3CDTF">2025-03-23T09:20:12Z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D9774B7FB5B4428484D3976A5A6027F4_12</vt:lpwstr>
  </property>
  <property fmtid="{D5CDD505-2E9C-101B-9397-08002B2CF9AE}" pid="3" name="KSOProductBuildVer">
    <vt:lpwstr>2052-12.1.0.20305</vt:lpwstr>
  </property>
</Properties>
</file>